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77450" cy="5668963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0" d="6"/>
          <a:sy n="0" d="2"/>
        </p:scale>
        <p:origin x="1244970528" y="0"/>
      </p:cViewPr>
      <p:guideLst>
        <p:guide pos="3174"/>
        <p:guide pos="1785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91FBCD-07BF-9C4F-268C-B522C97A31F5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D49F47-6655-BDF9-2DC4-2CDACB0396E3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7287C5-628D-5431-3572-972DBD7A5DF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C269E6D-BAEB-E4AC-7F26-2D92FA8985A1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2AB1D0-57A5-4ADE-3F29-CEA2EF56EB27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6F00DFA-7250-D306-CAE4-6F371A5845AC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CA078A-CED4-FACC-E873-30215B016764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AF2BF2-FE20-513B-5D87-697F48727B5C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2C167D-1F64-2B77-8849-786C7F0B6480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E4B9906-4D6C-59BE-3EC5-0C5FC749B1F8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1A20FD-93EF-7244-48AB-F6E9E66AFB74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x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4"/>
              </a:spcBef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 bwMode="auto"/>
        <p:txBody>
          <a:bodyPr/>
          <a:p>
            <a:pPr>
              <a:defRPr/>
            </a:pPr>
            <a:fld id="{A5168013-5378-445C-BE2E-D0BFE5F8E80E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 bwMode="auto"/>
        <p:txBody>
          <a:bodyPr/>
          <a:p>
            <a:pPr>
              <a:defRPr/>
            </a:pPr>
            <a:fld id="{D93F4C5B-7E63-49CD-A732-DE1660B949D9}" type="slidenum">
              <a:rPr/>
              <a:t>&lt;#&gt;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>
              <a:defRPr>
                <a:latin typeface="Times New Roman"/>
                <a:ea typeface="Times New Roman"/>
                <a:cs typeface="Times New Roman"/>
              </a:defRPr>
            </a:lvl1pPr>
          </a:lstStyle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-324000">
              <a:spcBef>
                <a:spcPts val="1131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800" b="0" u="none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2800" b="0" u="none" strike="noStrike">
              <a:solidFill>
                <a:srgbClr val="FFFFFF"/>
              </a:solidFill>
              <a:latin typeface="Arial"/>
            </a:endParaRPr>
          </a:p>
          <a:p>
            <a:pPr marL="1296000" lvl="2" indent="-288000">
              <a:spcBef>
                <a:spcPts val="848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400" b="0" u="none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2400" b="0" u="none" strike="noStrike">
              <a:solidFill>
                <a:srgbClr val="FFFFFF"/>
              </a:solidFill>
              <a:latin typeface="Arial"/>
            </a:endParaRPr>
          </a:p>
          <a:p>
            <a:pPr marL="1728000" lvl="3" indent="-216000">
              <a:spcBef>
                <a:spcPts val="561"/>
              </a:spcBef>
              <a:buClr>
                <a:srgbClr val="FFFFFF"/>
              </a:buClr>
              <a:buSzPct val="75000"/>
              <a:buFont typeface="Symbol"/>
              <a:buChar char="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160000" lvl="4" indent="-216000">
              <a:spcBef>
                <a:spcPts val="281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2592000" lvl="5" indent="-216000">
              <a:spcBef>
                <a:spcPts val="281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  <a:p>
            <a:pPr marL="3024000" lvl="6" indent="-216000">
              <a:spcBef>
                <a:spcPts val="281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000" b="0" u="none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20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 bwMode="auto"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 bwMode="auto"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  <a:defRPr/>
            </a:pPr>
            <a:r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 bwMode="auto"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buNone/>
              <a:defRPr/>
            </a:pPr>
            <a:fld id="{8F2EA1F2-7649-494D-BCD0-5CA59664B0C0}" type="slidenum">
              <a:rPr lang="en-US" sz="1400" b="0" u="none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lang="en-US" sz="1400" b="0" u="none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297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CellXGene: A Powerful Tool for Spatial Transcriptomics</a:t>
            </a:r>
            <a:br>
              <a:rPr sz="4400"/>
            </a:b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+</a:t>
            </a:r>
            <a:br>
              <a:rPr sz="4400"/>
            </a:b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Interfacing CellXGene with Seurat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 bwMode="auto">
          <a:xfrm>
            <a:off x="532440" y="3614760"/>
            <a:ext cx="9068760" cy="141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Dennis Hamrick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3"/>
          <a:stretch/>
        </p:blipFill>
        <p:spPr bwMode="auto">
          <a:xfrm>
            <a:off x="0" y="3193560"/>
            <a:ext cx="2338920" cy="2475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Demo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3882742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r>
              <a:rPr/>
              <a:t>Thank you for listening!</a:t>
            </a:r>
            <a:endParaRPr/>
          </a:p>
        </p:txBody>
      </p:sp>
      <p:sp>
        <p:nvSpPr>
          <p:cNvPr id="1585583200" name="PlaceHolder 2"/>
          <p:cNvSpPr>
            <a:spLocks noGrp="1"/>
          </p:cNvSpPr>
          <p:nvPr>
            <p:ph type="subTitle"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What is CellXGene?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CellXGene is an open source tool for publishing and analysing spatial and single-cell datasets.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CellXGene allows you to easily access and analyze many public spatial transcriptomics datasets, as well as many single-cell transcriptomics datasets.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You can also use CellXGene for publishing and graphically interacting with your own data.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spcBef>
                <a:spcPts val="1414"/>
              </a:spcBef>
              <a:buNone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 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Code on Github for this workflow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spcBef>
                <a:spcPts val="1414"/>
              </a:spcBef>
              <a:defRPr/>
            </a:pPr>
            <a:r>
              <a:rPr lang="en-US" sz="2600" b="0" u="none" strike="noStrike">
                <a:solidFill>
                  <a:srgbClr val="FFFFFF"/>
                </a:solidFill>
                <a:latin typeface="Arial"/>
              </a:rPr>
              <a:t>github.com/dennishamrick/UTSW-CellXGene-Seurat-Toolkit</a:t>
            </a:r>
            <a:endParaRPr lang="en-US" sz="2600" b="0" u="none" strike="noStrike">
              <a:solidFill>
                <a:srgbClr val="FFFFFF"/>
              </a:solidFill>
              <a:latin typeface="Arial"/>
            </a:endParaRPr>
          </a:p>
          <a:p>
            <a:pPr>
              <a:spcBef>
                <a:spcPts val="1413"/>
              </a:spcBef>
              <a:defRPr/>
            </a:pPr>
            <a:endParaRPr lang="en-US" sz="2600" b="0" u="none" strike="noStrike">
              <a:solidFill>
                <a:srgbClr val="FFFFFF"/>
              </a:solidFill>
              <a:latin typeface="Arial"/>
            </a:endParaRPr>
          </a:p>
          <a:p>
            <a:pPr>
              <a:spcBef>
                <a:spcPts val="1413"/>
              </a:spcBef>
              <a:defRPr/>
            </a:pPr>
            <a:r>
              <a:rPr lang="en-US" sz="2600" b="0" u="none" strike="noStrike">
                <a:solidFill>
                  <a:srgbClr val="FFFFFF"/>
                </a:solidFill>
                <a:latin typeface="Arial"/>
              </a:rPr>
              <a:t>Or just go to github.com/dennishamrick and access the repo there!</a:t>
            </a:r>
            <a:endParaRPr lang="en-US" sz="26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" descr=""/>
          <p:cNvPicPr/>
          <p:nvPr/>
        </p:nvPicPr>
        <p:blipFill>
          <a:blip r:embed="rId3"/>
          <a:stretch/>
        </p:blipFill>
        <p:spPr bwMode="auto">
          <a:xfrm>
            <a:off x="8229600" y="3200400"/>
            <a:ext cx="1838520" cy="22860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 bwMode="auto">
          <a:xfrm>
            <a:off x="532440" y="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What datasets are available?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4611960" cy="393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In 2023, Zhang et al. published a MERFISH atlas of the whole mouse brain.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Data is available on CellXGene.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1124 genes, markers for most major cell types.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Several different brains available (coronal/sagittal sections)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" descr=""/>
          <p:cNvPicPr/>
          <p:nvPr/>
        </p:nvPicPr>
        <p:blipFill>
          <a:blip r:embed="rId3"/>
          <a:stretch/>
        </p:blipFill>
        <p:spPr bwMode="auto">
          <a:xfrm>
            <a:off x="5115600" y="685800"/>
            <a:ext cx="4961160" cy="49831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This talk will use one brain from the Zhang dataset as an example, but there are thousands of other datasets available on CellXGene.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Every major organ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Developmental atlases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Various species/model organisms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 bwMode="auto">
          <a:xfrm>
            <a:off x="532440" y="1965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What datasets are available?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-60480"/>
            <a:ext cx="9068760" cy="1250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What questions can we answer with CellXGene/the Zhang Atlas?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 bwMode="auto">
          <a:xfrm>
            <a:off x="457200" y="1188000"/>
            <a:ext cx="9619560" cy="21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DYT1 dystonia is a congenital movement disorder characterized by involuntary twisting movements.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A mutation in the gene TorsinA is implicated. This mutation causes death of cholinergic neurons in the striatum. 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This effect is not complete – some striatal cholinergic neurons are unaffected, and there are spatial (specifically, dorsal-ventral) biases for which cells die.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3"/>
          <a:stretch/>
        </p:blipFill>
        <p:spPr bwMode="auto">
          <a:xfrm rot="10200">
            <a:off x="7518600" y="3294360"/>
            <a:ext cx="2442960" cy="237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" name="" descr=""/>
          <p:cNvPicPr/>
          <p:nvPr/>
        </p:nvPicPr>
        <p:blipFill>
          <a:blip r:embed="rId4"/>
          <a:stretch/>
        </p:blipFill>
        <p:spPr bwMode="auto">
          <a:xfrm flipH="0" flipV="0">
            <a:off x="0" y="3386666"/>
            <a:ext cx="2161166" cy="2282613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 bwMode="auto">
          <a:xfrm>
            <a:off x="532440" y="-3204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Interfacing CellXGene With Seurat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 bwMode="auto">
          <a:xfrm>
            <a:off x="75240" y="4069080"/>
            <a:ext cx="1982160" cy="160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5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Identify and select cells of interest in CxG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 bwMode="auto">
          <a:xfrm>
            <a:off x="3657600" y="3886200"/>
            <a:ext cx="2667960" cy="160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Port CxG data into Seurat, interact with it as a Seurat object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 bwMode="auto">
          <a:xfrm>
            <a:off x="7408800" y="3657600"/>
            <a:ext cx="2667960" cy="1600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3200" b="0" u="none" strike="noStrike">
                <a:solidFill>
                  <a:srgbClr val="FFFFFF"/>
                </a:solidFill>
                <a:latin typeface="Arial"/>
              </a:rPr>
              <a:t>Port back into CxG, visualize spatial arrangement of clusters</a:t>
            </a:r>
            <a:endParaRPr lang="en-US" sz="32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"/>
          <p:cNvSpPr/>
          <p:nvPr/>
        </p:nvSpPr>
        <p:spPr bwMode="auto">
          <a:xfrm>
            <a:off x="2057400" y="4800600"/>
            <a:ext cx="1600200" cy="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/>
          <a:fillRef idx="0"/>
          <a:effectRef idx="0"/>
          <a:fontRef idx="minor"/>
        </p:style>
        <p:txBody>
          <a:bodyPr lIns="90000" tIns="-45000" rIns="90000" bIns="-45000" anchor="ctr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"/>
          <p:cNvSpPr/>
          <p:nvPr/>
        </p:nvSpPr>
        <p:spPr bwMode="auto">
          <a:xfrm>
            <a:off x="6325560" y="4800600"/>
            <a:ext cx="1446840" cy="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/>
          <a:fillRef idx="0"/>
          <a:effectRef idx="0"/>
          <a:fontRef idx="minor"/>
        </p:style>
        <p:txBody>
          <a:bodyPr lIns="90000" tIns="-45000" rIns="90000" bIns="-45000" anchor="ctr">
            <a:noAutofit/>
          </a:bodyPr>
          <a:p>
            <a:pPr>
              <a:defRPr/>
            </a:pPr>
            <a:endParaRPr lang="en-US" sz="1800" b="0" u="none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3"/>
          <a:stretch/>
        </p:blipFill>
        <p:spPr bwMode="auto">
          <a:xfrm>
            <a:off x="3532320" y="1274040"/>
            <a:ext cx="2639880" cy="238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" descr=""/>
          <p:cNvPicPr/>
          <p:nvPr/>
        </p:nvPicPr>
        <p:blipFill>
          <a:blip r:embed="rId4"/>
          <a:srcRect l="19112" t="15297" r="19596" b="7745"/>
          <a:stretch/>
        </p:blipFill>
        <p:spPr bwMode="auto">
          <a:xfrm>
            <a:off x="6514560" y="1143000"/>
            <a:ext cx="3562200" cy="2514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5"/>
          <a:srcRect l="31656" t="37725" r="36579" b="13864"/>
          <a:stretch/>
        </p:blipFill>
        <p:spPr bwMode="auto">
          <a:xfrm>
            <a:off x="0" y="1143000"/>
            <a:ext cx="3200040" cy="2742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Step By Step - Preparation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 bwMode="auto"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1. Download needed programs: Python, Anaconda, R, Rstudio.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2. Create an anaconda environment with cellxgene and other needed packages.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3. Install Seurat and other needed R Packages listed in </a:t>
            </a:r>
            <a:r>
              <a:rPr lang="en-US" sz="2200" b="1" u="none" strike="noStrike">
                <a:solidFill>
                  <a:srgbClr val="FFFFFF"/>
                </a:solidFill>
                <a:latin typeface="Arial"/>
              </a:rPr>
              <a:t>generic_cellxgene.R.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4. Download CellXGene dataset of interest.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864000" lvl="1" indent="0">
              <a:spcBef>
                <a:spcPts val="1131"/>
              </a:spcBef>
              <a:buNone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4b. Change gene names if needed using edit_gene_names.py.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0">
              <a:spcBef>
                <a:spcPts val="1414"/>
              </a:spcBef>
              <a:buNone/>
              <a:defRPr/>
            </a:pP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rgbClr val="00206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 bwMode="auto">
          <a:xfrm>
            <a:off x="503640" y="225719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  <a:defRPr/>
            </a:pPr>
            <a:r>
              <a:rPr lang="en-US" sz="4400" b="0" u="none" strike="noStrike">
                <a:solidFill>
                  <a:srgbClr val="FFFFFF"/>
                </a:solidFill>
                <a:latin typeface="Arial"/>
              </a:rPr>
              <a:t>Step By Step - Analysis</a:t>
            </a:r>
            <a:endParaRPr lang="en-US" sz="4400" b="0" u="none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 bwMode="auto">
          <a:xfrm>
            <a:off x="503640" y="1290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1. Find your group of interest – select cells by location, gene expression, or some other variable.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2. Use merge_annotations.py to add your selections into the CellXGene file.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3. Import your CellXGene .h5ad file with annotations into RStudio using generic_cellxgene.R and convert it into a Seurat object.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4. Analyze with Seurat workflow.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5. Use generic_cellxgene.R to make a annotations CSV from your clusters.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/>
              <a:buChar char=""/>
              <a:defRPr/>
            </a:pPr>
            <a:r>
              <a:rPr lang="en-US" sz="2200" b="0" u="none" strike="noStrike">
                <a:solidFill>
                  <a:srgbClr val="FFFFFF"/>
                </a:solidFill>
                <a:latin typeface="Arial"/>
              </a:rPr>
              <a:t>6. Visualize your clusters in CellXGene.</a:t>
            </a:r>
            <a:endParaRPr lang="en-US" sz="2200" b="0" u="none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ONLYOFFICE/8.2.2.22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dc:language>en-US</dc:language>
  <cp:lastModifiedBy/>
  <cp:revision>8</cp:revision>
  <dcterms:created xsi:type="dcterms:W3CDTF">2024-11-12T11:21:35Z</dcterms:created>
  <dcterms:modified xsi:type="dcterms:W3CDTF">2025-01-17T05:24:53Z</dcterms:modified>
</cp:coreProperties>
</file>